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4D191-D3E7-47CB-ACD9-82F08680D0AF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C25B7-433B-4A27-8DD2-E253623D0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58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25B7-433B-4A27-8DD2-E253623D03DC}" type="slidenum">
              <a:rPr lang="es-ES" smtClean="0"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29BB54-EE3E-4729-A5C0-143FD4A28831}" type="datetimeFigureOut">
              <a:rPr lang="es-ES" smtClean="0"/>
              <a:t>04/09/2013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420BD3-B50E-486F-B6D8-AB76AE04D6AA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01105"/>
            <a:ext cx="9361040" cy="7020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305800" cy="2736304"/>
          </a:xfrm>
        </p:spPr>
        <p:txBody>
          <a:bodyPr/>
          <a:lstStyle/>
          <a:p>
            <a:endParaRPr lang="es-ES" sz="2800" dirty="0" smtClean="0"/>
          </a:p>
          <a:p>
            <a:r>
              <a:rPr lang="es-ES" sz="2800" dirty="0" smtClean="0">
                <a:solidFill>
                  <a:srgbClr val="FFFF00"/>
                </a:solidFill>
              </a:rPr>
              <a:t>PRESENTE PROGRESIVO</a:t>
            </a:r>
          </a:p>
          <a:p>
            <a:endParaRPr lang="es-ES" sz="2800" dirty="0" smtClean="0">
              <a:solidFill>
                <a:srgbClr val="FFFF00"/>
              </a:solidFill>
            </a:endParaRPr>
          </a:p>
          <a:p>
            <a:r>
              <a:rPr lang="es-ES" sz="2800" dirty="0" smtClean="0">
                <a:solidFill>
                  <a:srgbClr val="FFFF00"/>
                </a:solidFill>
              </a:rPr>
              <a:t>Marketing PM</a:t>
            </a:r>
          </a:p>
          <a:p>
            <a:r>
              <a:rPr lang="es-ES" sz="28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s-ES" sz="2800" dirty="0" smtClean="0">
                <a:solidFill>
                  <a:srgbClr val="FFFF00"/>
                </a:solidFill>
              </a:rPr>
              <a:t>CEOGET</a:t>
            </a:r>
          </a:p>
          <a:p>
            <a:endParaRPr lang="es-ES" sz="2800" dirty="0" smtClean="0"/>
          </a:p>
          <a:p>
            <a:endParaRPr lang="es-ES" sz="2800" dirty="0" smtClean="0"/>
          </a:p>
          <a:p>
            <a:endParaRPr lang="es-ES" dirty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691680" y="548680"/>
            <a:ext cx="5500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JOJAN TAPIERO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91680" y="2044005"/>
            <a:ext cx="5599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MATEO ARCILA 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s-ES" sz="3600" dirty="0" smtClean="0"/>
          </a:p>
          <a:p>
            <a:pPr>
              <a:buNone/>
            </a:pPr>
            <a:endParaRPr lang="es-ES" sz="3600" dirty="0" smtClean="0"/>
          </a:p>
          <a:p>
            <a:pPr>
              <a:buNone/>
            </a:pPr>
            <a:r>
              <a:rPr lang="es-ES" sz="3600" dirty="0" smtClean="0"/>
              <a:t>Los </a:t>
            </a:r>
            <a:r>
              <a:rPr lang="es-ES" sz="3600" dirty="0"/>
              <a:t>tiempos progresivos ("progressive tenses" o "continuous tenses") expresan el "progreso" o </a:t>
            </a:r>
            <a:r>
              <a:rPr lang="es-ES" sz="3600" dirty="0" smtClean="0"/>
              <a:t>desarrollo </a:t>
            </a:r>
            <a:r>
              <a:rPr lang="es-ES" sz="3600" dirty="0"/>
              <a:t>de una acción en un momento dado</a:t>
            </a:r>
            <a:r>
              <a:rPr lang="es-ES" sz="3600" dirty="0" smtClean="0"/>
              <a:t>.</a:t>
            </a:r>
          </a:p>
          <a:p>
            <a:pPr>
              <a:buNone/>
            </a:pPr>
            <a:r>
              <a:rPr lang="es-ES" sz="3600" dirty="0" smtClean="0"/>
              <a:t/>
            </a:r>
            <a:br>
              <a:rPr lang="es-ES" sz="3600" dirty="0" smtClean="0"/>
            </a:br>
            <a:endParaRPr lang="es-ES" sz="3600" dirty="0"/>
          </a:p>
        </p:txBody>
      </p:sp>
      <p:sp>
        <p:nvSpPr>
          <p:cNvPr id="4" name="3 Rectángulo"/>
          <p:cNvSpPr/>
          <p:nvPr/>
        </p:nvSpPr>
        <p:spPr>
          <a:xfrm>
            <a:off x="0" y="188640"/>
            <a:ext cx="89644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CO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Presente progresivo o continuo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86000"/>
            <a:ext cx="8229600" cy="3951312"/>
          </a:xfrm>
        </p:spPr>
        <p:txBody>
          <a:bodyPr/>
          <a:lstStyle/>
          <a:p>
            <a:pPr>
              <a:buNone/>
            </a:pPr>
            <a:endParaRPr lang="es-CO" sz="32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s-CO" sz="3200" dirty="0" smtClean="0">
                <a:solidFill>
                  <a:schemeClr val="accent2"/>
                </a:solidFill>
              </a:rPr>
              <a:t>1.</a:t>
            </a:r>
            <a:r>
              <a:rPr lang="es-ES" sz="3200" dirty="0" smtClean="0"/>
              <a:t>Para </a:t>
            </a:r>
            <a:r>
              <a:rPr lang="es-ES" sz="3200" dirty="0"/>
              <a:t>describir hechos o acciones que el sujeto está realizando al momento de hablar</a:t>
            </a:r>
            <a:r>
              <a:rPr lang="es-ES" sz="3200" dirty="0" smtClean="0"/>
              <a:t>.</a:t>
            </a:r>
          </a:p>
          <a:p>
            <a:pPr>
              <a:buNone/>
            </a:pPr>
            <a:endParaRPr lang="es-ES" sz="3200" dirty="0"/>
          </a:p>
          <a:p>
            <a:pPr>
              <a:buNone/>
            </a:pPr>
            <a:r>
              <a:rPr lang="es-CO" sz="3200" dirty="0" smtClean="0">
                <a:solidFill>
                  <a:schemeClr val="accent2"/>
                </a:solidFill>
              </a:rPr>
              <a:t>2.</a:t>
            </a:r>
            <a:r>
              <a:rPr lang="es-ES" sz="3200" dirty="0" smtClean="0"/>
              <a:t>Para </a:t>
            </a:r>
            <a:r>
              <a:rPr lang="es-ES" sz="3200" dirty="0"/>
              <a:t>hablar acerca de una acción o planes que vamos a realizar en un futuro cercano.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11560" y="260648"/>
            <a:ext cx="79928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CO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¿</a:t>
            </a:r>
            <a:r>
              <a:rPr lang="es-CO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 que casos se  utiliza? 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dirty="0" smtClean="0"/>
          </a:p>
          <a:p>
            <a:r>
              <a:rPr lang="es-CO" dirty="0" smtClean="0"/>
              <a:t>I ……………………… AM </a:t>
            </a:r>
          </a:p>
          <a:p>
            <a:r>
              <a:rPr lang="es-CO" dirty="0" smtClean="0"/>
              <a:t>YOU …………………ARE         ( SINGULAR)</a:t>
            </a:r>
          </a:p>
          <a:p>
            <a:r>
              <a:rPr lang="es-CO" dirty="0" smtClean="0"/>
              <a:t>HE ………………….. IS </a:t>
            </a:r>
          </a:p>
          <a:p>
            <a:r>
              <a:rPr lang="es-CO" dirty="0" smtClean="0"/>
              <a:t>SHE ………………… IS</a:t>
            </a:r>
          </a:p>
          <a:p>
            <a:r>
              <a:rPr lang="es-CO" dirty="0" smtClean="0"/>
              <a:t>IT ………………… IS</a:t>
            </a:r>
          </a:p>
          <a:p>
            <a:r>
              <a:rPr lang="es-CO" dirty="0" smtClean="0"/>
              <a:t>WE ………………… ARE </a:t>
            </a:r>
          </a:p>
          <a:p>
            <a:r>
              <a:rPr lang="es-CO" dirty="0" smtClean="0"/>
              <a:t>YOU ………………… ARE         ( PLURAL)</a:t>
            </a:r>
          </a:p>
          <a:p>
            <a:r>
              <a:rPr lang="es-CO" dirty="0" smtClean="0"/>
              <a:t>THEY ………………… ARE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403648" y="548680"/>
            <a:ext cx="57606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urve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CO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VERBO TO BE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97152"/>
            <a:ext cx="1908212" cy="19141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s-ES" dirty="0"/>
              <a:t> 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sz="2800" dirty="0" smtClean="0"/>
              <a:t>Para </a:t>
            </a:r>
            <a:r>
              <a:rPr lang="es-ES" sz="2800" dirty="0"/>
              <a:t>la formación de oraciones en Presente Progresivo, se debe utilizar el verbo “</a:t>
            </a:r>
            <a:r>
              <a:rPr lang="es-ES" sz="2800" dirty="0">
                <a:solidFill>
                  <a:srgbClr val="FF0000"/>
                </a:solidFill>
              </a:rPr>
              <a:t>To be</a:t>
            </a:r>
            <a:r>
              <a:rPr lang="es-ES" sz="2800" dirty="0"/>
              <a:t>” de cada uno de los pronombres personales, seguido por el verbo o </a:t>
            </a:r>
            <a:r>
              <a:rPr lang="es-ES" sz="2800" dirty="0" smtClean="0"/>
              <a:t>acción </a:t>
            </a:r>
            <a:r>
              <a:rPr lang="es-ES" sz="2800" dirty="0"/>
              <a:t>en </a:t>
            </a:r>
            <a:r>
              <a:rPr lang="es-ES" sz="2800" dirty="0" smtClean="0">
                <a:solidFill>
                  <a:srgbClr val="7030A0"/>
                </a:solidFill>
              </a:rPr>
              <a:t>gerundio (ing).</a:t>
            </a:r>
          </a:p>
          <a:p>
            <a:pPr>
              <a:buNone/>
            </a:pPr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dirty="0" smtClean="0"/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am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7030A0"/>
                </a:solidFill>
              </a:rPr>
              <a:t>working</a:t>
            </a:r>
            <a:r>
              <a:rPr lang="en-US" sz="2800" dirty="0"/>
              <a:t> on my English homework.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s-ES" sz="2800" dirty="0" smtClean="0"/>
              <a:t>Yo estoy trabajando en mi tarea de ingles.</a:t>
            </a:r>
          </a:p>
          <a:p>
            <a:endParaRPr lang="en-US" sz="2800" dirty="0"/>
          </a:p>
        </p:txBody>
      </p:sp>
      <p:sp>
        <p:nvSpPr>
          <p:cNvPr id="4" name="3 Rectángulo"/>
          <p:cNvSpPr/>
          <p:nvPr/>
        </p:nvSpPr>
        <p:spPr>
          <a:xfrm>
            <a:off x="971600" y="548680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CO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PARA RECORDAR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CO" sz="3600" dirty="0" smtClean="0"/>
              <a:t> </a:t>
            </a:r>
            <a:r>
              <a:rPr lang="es-CO" sz="3600" dirty="0" smtClean="0">
                <a:solidFill>
                  <a:schemeClr val="bg1"/>
                </a:solidFill>
              </a:rPr>
              <a:t>AFIRMATIVA:</a:t>
            </a:r>
          </a:p>
          <a:p>
            <a:endParaRPr lang="es-ES" b="1" i="1" dirty="0" smtClean="0"/>
          </a:p>
          <a:p>
            <a:r>
              <a:rPr lang="es-ES" b="1" i="1" dirty="0" smtClean="0">
                <a:solidFill>
                  <a:srgbClr val="FFFF00"/>
                </a:solidFill>
              </a:rPr>
              <a:t>Sujeto</a:t>
            </a:r>
            <a:r>
              <a:rPr lang="es-ES" b="1" i="1" dirty="0" smtClean="0"/>
              <a:t> </a:t>
            </a:r>
            <a:r>
              <a:rPr lang="es-ES" b="1" i="1" dirty="0"/>
              <a:t>+ "</a:t>
            </a:r>
            <a:r>
              <a:rPr lang="es-ES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to be" en presente </a:t>
            </a:r>
            <a:r>
              <a:rPr lang="es-ES" b="1" i="1" dirty="0"/>
              <a:t>+ </a:t>
            </a:r>
            <a:r>
              <a:rPr lang="es-ES" b="1" i="1" dirty="0">
                <a:solidFill>
                  <a:srgbClr val="FF0000"/>
                </a:solidFill>
              </a:rPr>
              <a:t>el verbo principal acabado en "ing".</a:t>
            </a:r>
            <a:r>
              <a:rPr lang="es-ES" dirty="0">
                <a:solidFill>
                  <a:srgbClr val="FF0000"/>
                </a:solidFill>
              </a:rPr>
              <a:t> 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 </a:t>
            </a:r>
            <a:r>
              <a:rPr lang="es-ES" sz="3200" dirty="0">
                <a:solidFill>
                  <a:schemeClr val="bg1"/>
                </a:solidFill>
              </a:rPr>
              <a:t>The man is swimming = (El hombre está nadando)</a:t>
            </a:r>
            <a:r>
              <a:rPr lang="es-ES" dirty="0">
                <a:solidFill>
                  <a:schemeClr val="bg1"/>
                </a:solidFill>
              </a:rPr>
              <a:t> </a:t>
            </a: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endParaRPr lang="es-E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b="1" dirty="0" smtClean="0"/>
              <a:t>   </a:t>
            </a:r>
            <a:r>
              <a:rPr lang="es-ES" b="1" dirty="0" smtClean="0">
                <a:solidFill>
                  <a:srgbClr val="FFFF00"/>
                </a:solidFill>
              </a:rPr>
              <a:t>S</a:t>
            </a:r>
            <a:r>
              <a:rPr lang="es-ES" b="1" dirty="0" smtClean="0"/>
              <a:t> + </a:t>
            </a:r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</a:t>
            </a:r>
            <a:r>
              <a:rPr lang="es-ES" b="1" dirty="0" smtClean="0"/>
              <a:t> + </a:t>
            </a:r>
            <a:r>
              <a:rPr lang="es-ES" b="1" dirty="0" smtClean="0">
                <a:solidFill>
                  <a:srgbClr val="FF0000"/>
                </a:solidFill>
              </a:rPr>
              <a:t>VP</a:t>
            </a:r>
            <a:r>
              <a:rPr lang="es-ES" b="1" dirty="0" smtClean="0"/>
              <a:t>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Imagen" descr="Aprender a nadar_tcm6-1779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42017">
            <a:off x="5746206" y="3871417"/>
            <a:ext cx="2720874" cy="2437903"/>
          </a:xfrm>
          <a:prstGeom prst="roundRect">
            <a:avLst>
              <a:gd name="adj" fmla="val 30306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4 Rectángulo"/>
          <p:cNvSpPr/>
          <p:nvPr/>
        </p:nvSpPr>
        <p:spPr>
          <a:xfrm>
            <a:off x="1187624" y="404664"/>
            <a:ext cx="61206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CO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ESTRUCTURA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>
                <a:solidFill>
                  <a:srgbClr val="FFFF00"/>
                </a:solidFill>
              </a:rPr>
              <a:t>Sujeto</a:t>
            </a:r>
            <a:r>
              <a:rPr lang="es-ES" b="1" i="1" dirty="0"/>
              <a:t> + </a:t>
            </a:r>
            <a:r>
              <a:rPr lang="es-ES" b="1" i="1" dirty="0">
                <a:solidFill>
                  <a:srgbClr val="FF0000"/>
                </a:solidFill>
              </a:rPr>
              <a:t>verbo "to be" en presente </a:t>
            </a:r>
            <a:r>
              <a:rPr lang="es-ES" b="1" i="1" dirty="0"/>
              <a:t>+ </a:t>
            </a:r>
            <a:r>
              <a:rPr lang="es-ES" b="1" i="1" dirty="0">
                <a:solidFill>
                  <a:srgbClr val="0070C0"/>
                </a:solidFill>
              </a:rPr>
              <a:t>not </a:t>
            </a:r>
            <a:r>
              <a:rPr lang="es-ES" b="1" i="1" dirty="0"/>
              <a:t>+ </a:t>
            </a:r>
            <a:r>
              <a:rPr lang="es-ES" b="1" i="1" dirty="0">
                <a:solidFill>
                  <a:srgbClr val="0070C0"/>
                </a:solidFill>
              </a:rPr>
              <a:t>verbo principal terminado en "ing".</a:t>
            </a:r>
            <a:r>
              <a:rPr lang="es-ES" dirty="0">
                <a:solidFill>
                  <a:srgbClr val="0070C0"/>
                </a:solidFill>
              </a:rPr>
              <a:t> 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>
                <a:solidFill>
                  <a:schemeClr val="bg1"/>
                </a:solidFill>
              </a:rPr>
              <a:t>He is not working</a:t>
            </a:r>
            <a:r>
              <a:rPr lang="es-ES" dirty="0">
                <a:solidFill>
                  <a:schemeClr val="bg1"/>
                </a:solidFill>
              </a:rPr>
              <a:t> (Él no está trabajando) </a:t>
            </a:r>
            <a:br>
              <a:rPr lang="es-ES" dirty="0">
                <a:solidFill>
                  <a:schemeClr val="bg1"/>
                </a:solidFill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>
                <a:solidFill>
                  <a:srgbClr val="FFFF00"/>
                </a:solidFill>
              </a:rPr>
              <a:t>S</a:t>
            </a:r>
            <a:r>
              <a:rPr lang="es-ES" b="1" dirty="0"/>
              <a:t> + </a:t>
            </a:r>
            <a:r>
              <a:rPr lang="es-ES" b="1" dirty="0">
                <a:solidFill>
                  <a:srgbClr val="FF0000"/>
                </a:solidFill>
              </a:rPr>
              <a:t>V</a:t>
            </a:r>
            <a:r>
              <a:rPr lang="es-ES" b="1" dirty="0"/>
              <a:t> + </a:t>
            </a:r>
            <a:r>
              <a:rPr lang="es-ES" b="1" dirty="0">
                <a:solidFill>
                  <a:srgbClr val="0070C0"/>
                </a:solidFill>
              </a:rPr>
              <a:t>N</a:t>
            </a:r>
            <a:r>
              <a:rPr lang="es-ES" b="1" dirty="0"/>
              <a:t> + </a:t>
            </a:r>
            <a:r>
              <a:rPr lang="es-ES" b="1" dirty="0">
                <a:solidFill>
                  <a:srgbClr val="0070C0"/>
                </a:solidFill>
              </a:rPr>
              <a:t>VP</a:t>
            </a:r>
            <a:r>
              <a:rPr lang="es-ES" dirty="0">
                <a:solidFill>
                  <a:srgbClr val="0070C0"/>
                </a:solidFill>
              </a:rPr>
              <a:t> </a:t>
            </a:r>
          </a:p>
        </p:txBody>
      </p:sp>
      <p:pic>
        <p:nvPicPr>
          <p:cNvPr id="4" name="3 Imagen" descr="trabajar-en-casas-de-apuest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3913" y="4251736"/>
            <a:ext cx="2642342" cy="20127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LeftDown"/>
            <a:lightRig rig="threePt" dir="t"/>
          </a:scene3d>
        </p:spPr>
      </p:pic>
      <p:sp>
        <p:nvSpPr>
          <p:cNvPr id="6" name="5 Rectángulo"/>
          <p:cNvSpPr/>
          <p:nvPr/>
        </p:nvSpPr>
        <p:spPr>
          <a:xfrm>
            <a:off x="2555776" y="548680"/>
            <a:ext cx="3612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CO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NEGATIVA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>
                <a:solidFill>
                  <a:srgbClr val="0070C0"/>
                </a:solidFill>
              </a:rPr>
              <a:t>Verbo </a:t>
            </a:r>
            <a:r>
              <a:rPr lang="es-ES" b="1" i="1" dirty="0"/>
              <a:t>+ </a:t>
            </a:r>
            <a:r>
              <a:rPr lang="es-ES" b="1" i="1" dirty="0">
                <a:solidFill>
                  <a:srgbClr val="FF0000"/>
                </a:solidFill>
              </a:rPr>
              <a:t>sujeto</a:t>
            </a:r>
            <a:r>
              <a:rPr lang="es-ES" b="1" i="1" dirty="0"/>
              <a:t> + </a:t>
            </a:r>
            <a:r>
              <a:rPr lang="es-ES" b="1" i="1" dirty="0">
                <a:solidFill>
                  <a:srgbClr val="FFFF00"/>
                </a:solidFill>
              </a:rPr>
              <a:t>verbo principal terminado en "ing"?</a:t>
            </a:r>
            <a:r>
              <a:rPr lang="es-ES" dirty="0">
                <a:solidFill>
                  <a:srgbClr val="FFFF00"/>
                </a:solidFill>
              </a:rPr>
              <a:t> 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Are you working? (¿Estás trabajando? 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YES, I AM WORKING ( SI, ESTOY TRABAJANDO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E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</a:t>
            </a:r>
            <a:r>
              <a:rPr lang="es-ES" b="1" dirty="0" smtClean="0">
                <a:solidFill>
                  <a:srgbClr val="0070C0"/>
                </a:solidFill>
              </a:rPr>
              <a:t>V</a:t>
            </a:r>
            <a:r>
              <a:rPr lang="es-ES" b="1" dirty="0"/>
              <a:t> + </a:t>
            </a:r>
            <a:r>
              <a:rPr lang="es-ES" b="1" dirty="0">
                <a:solidFill>
                  <a:srgbClr val="FF0000"/>
                </a:solidFill>
              </a:rPr>
              <a:t>S </a:t>
            </a:r>
            <a:r>
              <a:rPr lang="es-ES" b="1" dirty="0"/>
              <a:t>+ </a:t>
            </a:r>
            <a:r>
              <a:rPr lang="es-ES" b="1" dirty="0">
                <a:solidFill>
                  <a:srgbClr val="FFFF00"/>
                </a:solidFill>
              </a:rPr>
              <a:t>VP</a:t>
            </a:r>
            <a:r>
              <a:rPr lang="es-ES" dirty="0">
                <a:solidFill>
                  <a:srgbClr val="FFFF00"/>
                </a:solidFill>
              </a:rPr>
              <a:t> </a:t>
            </a:r>
          </a:p>
        </p:txBody>
      </p:sp>
      <p:pic>
        <p:nvPicPr>
          <p:cNvPr id="4" name="3 Imagen" descr="trabajar-desde-casa-caricatur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4221088"/>
            <a:ext cx="4003646" cy="22322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4 Rectángulo"/>
          <p:cNvSpPr/>
          <p:nvPr/>
        </p:nvSpPr>
        <p:spPr>
          <a:xfrm>
            <a:off x="1617680" y="404664"/>
            <a:ext cx="5858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CO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INTERROGATIVA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u="sng" dirty="0" smtClean="0"/>
              <a:t>http://</a:t>
            </a:r>
            <a:r>
              <a:rPr lang="es-ES" u="sng" dirty="0" smtClean="0"/>
              <a:t>englishverbtobeseca.blogspot.com/2009/01/present-progressive-presente-progresivo.htm</a:t>
            </a:r>
            <a:endParaRPr lang="es-ES" u="sng" dirty="0" smtClean="0">
              <a:solidFill>
                <a:schemeClr val="bg1"/>
              </a:solidFill>
            </a:endParaRPr>
          </a:p>
          <a:p>
            <a:endParaRPr lang="es-ES" u="sng" dirty="0" smtClean="0">
              <a:solidFill>
                <a:schemeClr val="bg1"/>
              </a:solidFill>
            </a:endParaRPr>
          </a:p>
          <a:p>
            <a:r>
              <a:rPr lang="es-ES" u="sng" dirty="0" smtClean="0"/>
              <a:t>http</a:t>
            </a:r>
            <a:r>
              <a:rPr lang="es-ES" u="sng" dirty="0" smtClean="0"/>
              <a:t>://</a:t>
            </a:r>
            <a:r>
              <a:rPr lang="es-ES" u="sng" dirty="0" smtClean="0"/>
              <a:t>bibliotecadeinvestigaciones.wordpress.com/ingles/presente-progresivo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/>
              <a:t>http://www.abcingles.net/presente_progresivo.php</a:t>
            </a: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67544" y="476672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CO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CIBERGRAFIA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135</TotalTime>
  <Words>181</Words>
  <Application>Microsoft Office PowerPoint</Application>
  <PresentationFormat>Presentación en pantalla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Papel</vt:lpstr>
      <vt:lpstr>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MUNICIPIO DE SABANETA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Luffi</cp:lastModifiedBy>
  <cp:revision>15</cp:revision>
  <dcterms:created xsi:type="dcterms:W3CDTF">2013-09-03T23:31:46Z</dcterms:created>
  <dcterms:modified xsi:type="dcterms:W3CDTF">2013-09-04T20:32:32Z</dcterms:modified>
</cp:coreProperties>
</file>