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900FF"/>
    <a:srgbClr val="FF00FF"/>
    <a:srgbClr val="66FF33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959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62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32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85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4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86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32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827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481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872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254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638F-79D6-41E0-96A1-64A424F6F9BF}" type="datetimeFigureOut">
              <a:rPr lang="es-CO" smtClean="0"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F030-593C-4434-A89B-B626A23335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736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cadeinvestigaciones.wordpress.com/ingles/presente-progresiv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s-CO" b="1" dirty="0" smtClean="0">
                <a:solidFill>
                  <a:srgbClr val="00B0F0"/>
                </a:solidFill>
              </a:rPr>
              <a:t>PRESENT PROGRESSIVE</a:t>
            </a:r>
            <a:endParaRPr lang="es-CO" b="1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320480"/>
          </a:xfrm>
        </p:spPr>
        <p:txBody>
          <a:bodyPr>
            <a:normAutofit fontScale="92500" lnSpcReduction="20000"/>
          </a:bodyPr>
          <a:lstStyle/>
          <a:p>
            <a:r>
              <a:rPr lang="es-CO" b="1" dirty="0" smtClean="0">
                <a:solidFill>
                  <a:srgbClr val="002060"/>
                </a:solidFill>
              </a:rPr>
              <a:t>DEFINICIÓN</a:t>
            </a:r>
          </a:p>
          <a:p>
            <a:pPr fontAlgn="base"/>
            <a:r>
              <a:rPr lang="es-CO" dirty="0">
                <a:solidFill>
                  <a:srgbClr val="002060"/>
                </a:solidFill>
              </a:rPr>
              <a:t>El presente progresivo o continuo es un tiempo verbal del presente el cual se usa en dos casos:</a:t>
            </a:r>
          </a:p>
          <a:p>
            <a:pPr fontAlgn="base"/>
            <a:r>
              <a:rPr lang="es-CO" dirty="0">
                <a:solidFill>
                  <a:srgbClr val="002060"/>
                </a:solidFill>
              </a:rPr>
              <a:t>Para describir hechos o acciones que el sujeto está realizando al momento de hablar.</a:t>
            </a:r>
          </a:p>
          <a:p>
            <a:pPr fontAlgn="base"/>
            <a:r>
              <a:rPr lang="es-CO" dirty="0">
                <a:solidFill>
                  <a:srgbClr val="002060"/>
                </a:solidFill>
              </a:rPr>
              <a:t>Para hablar acerca de una acción o planes que vamos a realizar en un futuro cercano.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846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339966"/>
                </a:solidFill>
                <a:effectLst/>
                <a:latin typeface="inherit"/>
              </a:rPr>
              <a:t>Formas del verbo “</a:t>
            </a:r>
            <a:r>
              <a:rPr lang="es-CO" b="1" dirty="0" err="1" smtClean="0">
                <a:solidFill>
                  <a:srgbClr val="339966"/>
                </a:solidFill>
                <a:effectLst/>
                <a:latin typeface="inherit"/>
              </a:rPr>
              <a:t>To</a:t>
            </a:r>
            <a:r>
              <a:rPr lang="es-CO" b="1" dirty="0" smtClean="0">
                <a:solidFill>
                  <a:srgbClr val="339966"/>
                </a:solidFill>
                <a:effectLst/>
                <a:latin typeface="inherit"/>
              </a:rPr>
              <a:t> be”</a:t>
            </a:r>
            <a:r>
              <a:rPr lang="es-CO" b="0" dirty="0" smtClean="0">
                <a:effectLst/>
                <a:latin typeface="inherit"/>
              </a:rPr>
              <a:t/>
            </a:r>
            <a:br>
              <a:rPr lang="es-CO" b="0" dirty="0" smtClean="0">
                <a:effectLst/>
                <a:latin typeface="inherit"/>
              </a:rPr>
            </a:b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702960"/>
              </p:ext>
            </p:extLst>
          </p:nvPr>
        </p:nvGraphicFramePr>
        <p:xfrm>
          <a:off x="467544" y="1412776"/>
          <a:ext cx="7843017" cy="4998793"/>
        </p:xfrm>
        <a:graphic>
          <a:graphicData uri="http://schemas.openxmlformats.org/drawingml/2006/table">
            <a:tbl>
              <a:tblPr/>
              <a:tblGrid>
                <a:gridCol w="3191401"/>
                <a:gridCol w="4651616"/>
              </a:tblGrid>
              <a:tr h="823033">
                <a:tc gridSpan="2">
                  <a:txBody>
                    <a:bodyPr/>
                    <a:lstStyle/>
                    <a:p>
                      <a:pPr algn="ctr" fontAlgn="base"/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0168">
                <a:tc>
                  <a:txBody>
                    <a:bodyPr/>
                    <a:lstStyle/>
                    <a:p>
                      <a:pPr algn="ctr" fontAlgn="base"/>
                      <a:r>
                        <a:rPr lang="es-CO" sz="2800" b="1" dirty="0">
                          <a:solidFill>
                            <a:srgbClr val="8D5BA4"/>
                          </a:solidFill>
                          <a:effectLst/>
                          <a:latin typeface="inherit"/>
                        </a:rPr>
                        <a:t>Pronombre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CO" sz="2800" b="1" dirty="0">
                          <a:solidFill>
                            <a:srgbClr val="8D5BA4"/>
                          </a:solidFill>
                          <a:effectLst/>
                          <a:latin typeface="inherit"/>
                        </a:rPr>
                        <a:t>Verbo “</a:t>
                      </a:r>
                      <a:r>
                        <a:rPr lang="es-CO" sz="2800" b="1" dirty="0" err="1">
                          <a:solidFill>
                            <a:srgbClr val="8D5BA4"/>
                          </a:solidFill>
                          <a:effectLst/>
                          <a:latin typeface="inherit"/>
                        </a:rPr>
                        <a:t>To</a:t>
                      </a:r>
                      <a:r>
                        <a:rPr lang="es-CO" sz="2800" b="1" dirty="0">
                          <a:solidFill>
                            <a:srgbClr val="8D5BA4"/>
                          </a:solidFill>
                          <a:effectLst/>
                          <a:latin typeface="inherit"/>
                        </a:rPr>
                        <a:t> be”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>
                          <a:effectLst/>
                          <a:latin typeface="inherit"/>
                        </a:rPr>
                        <a:t>I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>
                          <a:effectLst/>
                          <a:latin typeface="inherit"/>
                        </a:rPr>
                        <a:t>Am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>
                          <a:effectLst/>
                          <a:latin typeface="inherit"/>
                        </a:rPr>
                        <a:t>He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s-CO" sz="2800" b="0" dirty="0" err="1">
                          <a:effectLst/>
                          <a:latin typeface="inherit"/>
                        </a:rPr>
                        <a:t>Is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 err="1">
                          <a:effectLst/>
                          <a:latin typeface="inherit"/>
                        </a:rPr>
                        <a:t>She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 err="1">
                          <a:effectLst/>
                          <a:latin typeface="inherit"/>
                        </a:rPr>
                        <a:t>It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 err="1">
                          <a:effectLst/>
                          <a:latin typeface="inherit"/>
                        </a:rPr>
                        <a:t>We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s-CO" sz="2800" b="0" dirty="0">
                          <a:effectLst/>
                          <a:latin typeface="inherit"/>
                        </a:rPr>
                        <a:t>Are</a:t>
                      </a:r>
                    </a:p>
                  </a:txBody>
                  <a:tcPr marL="28575" marR="2857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 err="1">
                          <a:effectLst/>
                          <a:latin typeface="inherit"/>
                        </a:rPr>
                        <a:t>You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0168">
                <a:tc>
                  <a:txBody>
                    <a:bodyPr/>
                    <a:lstStyle/>
                    <a:p>
                      <a:pPr algn="l" fontAlgn="base"/>
                      <a:r>
                        <a:rPr lang="es-CO" sz="2800" b="0" dirty="0" err="1">
                          <a:effectLst/>
                          <a:latin typeface="inherit"/>
                        </a:rPr>
                        <a:t>They</a:t>
                      </a:r>
                      <a:endParaRPr lang="es-CO" sz="2800" b="0" dirty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2068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s-CO" b="1" dirty="0" err="1" smtClean="0"/>
              <a:t>Examples</a:t>
            </a:r>
            <a:r>
              <a:rPr lang="es-CO" b="1" dirty="0" smtClean="0"/>
              <a:t>:</a:t>
            </a:r>
          </a:p>
          <a:p>
            <a:pPr marL="0" indent="0" algn="ctr" fontAlgn="base">
              <a:buNone/>
            </a:pPr>
            <a:r>
              <a:rPr lang="es-CO" dirty="0" err="1" smtClean="0">
                <a:solidFill>
                  <a:srgbClr val="FF0000"/>
                </a:solidFill>
              </a:rPr>
              <a:t>Cut-cutting</a:t>
            </a:r>
            <a:r>
              <a:rPr lang="es-CO" dirty="0">
                <a:solidFill>
                  <a:srgbClr val="FF0000"/>
                </a:solidFill>
              </a:rPr>
              <a:t> (cortar – cortando)    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 fontAlgn="base">
              <a:buNone/>
            </a:pPr>
            <a:r>
              <a:rPr lang="es-CO" dirty="0" err="1" smtClean="0">
                <a:solidFill>
                  <a:srgbClr val="FF0000"/>
                </a:solidFill>
              </a:rPr>
              <a:t>Sit-sitting</a:t>
            </a:r>
            <a:r>
              <a:rPr lang="es-CO" dirty="0">
                <a:solidFill>
                  <a:srgbClr val="FF0000"/>
                </a:solidFill>
              </a:rPr>
              <a:t> (sentar – sentando)</a:t>
            </a:r>
          </a:p>
          <a:p>
            <a:pPr marL="0" indent="0" algn="ctr" fontAlgn="base">
              <a:buNone/>
            </a:pPr>
            <a:r>
              <a:rPr lang="es-CO" dirty="0" smtClean="0">
                <a:solidFill>
                  <a:srgbClr val="0000FF"/>
                </a:solidFill>
              </a:rPr>
              <a:t>Come</a:t>
            </a:r>
            <a:r>
              <a:rPr lang="es-CO" dirty="0">
                <a:solidFill>
                  <a:srgbClr val="0000FF"/>
                </a:solidFill>
              </a:rPr>
              <a:t> – </a:t>
            </a:r>
            <a:r>
              <a:rPr lang="es-CO" dirty="0" err="1">
                <a:solidFill>
                  <a:srgbClr val="0000FF"/>
                </a:solidFill>
              </a:rPr>
              <a:t>coming</a:t>
            </a:r>
            <a:r>
              <a:rPr lang="es-CO" dirty="0">
                <a:solidFill>
                  <a:srgbClr val="0000FF"/>
                </a:solidFill>
              </a:rPr>
              <a:t> ( venir – viniendo)    </a:t>
            </a:r>
            <a:endParaRPr lang="es-CO" dirty="0" smtClean="0">
              <a:solidFill>
                <a:srgbClr val="0000FF"/>
              </a:solidFill>
            </a:endParaRPr>
          </a:p>
          <a:p>
            <a:pPr marL="0" indent="0" algn="ctr" fontAlgn="base">
              <a:buNone/>
            </a:pPr>
            <a:r>
              <a:rPr lang="es-CO" dirty="0" err="1" smtClean="0">
                <a:solidFill>
                  <a:srgbClr val="0000FF"/>
                </a:solidFill>
              </a:rPr>
              <a:t>Write</a:t>
            </a:r>
            <a:r>
              <a:rPr lang="es-CO" dirty="0">
                <a:solidFill>
                  <a:srgbClr val="0000FF"/>
                </a:solidFill>
              </a:rPr>
              <a:t> – </a:t>
            </a:r>
            <a:r>
              <a:rPr lang="es-CO" dirty="0" err="1" smtClean="0">
                <a:solidFill>
                  <a:srgbClr val="0000FF"/>
                </a:solidFill>
              </a:rPr>
              <a:t>writing</a:t>
            </a:r>
            <a:r>
              <a:rPr lang="es-CO" dirty="0">
                <a:solidFill>
                  <a:srgbClr val="0000FF"/>
                </a:solidFill>
              </a:rPr>
              <a:t> (escribir – escribiendo)</a:t>
            </a:r>
          </a:p>
          <a:p>
            <a:pPr marL="0" indent="0" algn="ctr">
              <a:buNone/>
            </a:pPr>
            <a:r>
              <a:rPr lang="es-CO" dirty="0" err="1" smtClean="0">
                <a:solidFill>
                  <a:srgbClr val="9900FF"/>
                </a:solidFill>
              </a:rPr>
              <a:t>Admit</a:t>
            </a:r>
            <a:r>
              <a:rPr lang="es-CO" dirty="0">
                <a:solidFill>
                  <a:srgbClr val="9900FF"/>
                </a:solidFill>
              </a:rPr>
              <a:t> – </a:t>
            </a:r>
            <a:r>
              <a:rPr lang="es-CO" dirty="0" err="1">
                <a:solidFill>
                  <a:srgbClr val="9900FF"/>
                </a:solidFill>
              </a:rPr>
              <a:t>Admitting</a:t>
            </a:r>
            <a:r>
              <a:rPr lang="es-CO" dirty="0">
                <a:solidFill>
                  <a:srgbClr val="9900FF"/>
                </a:solidFill>
              </a:rPr>
              <a:t> (aceptar – </a:t>
            </a:r>
            <a:r>
              <a:rPr lang="es-CO" dirty="0" smtClean="0">
                <a:solidFill>
                  <a:srgbClr val="9900FF"/>
                </a:solidFill>
              </a:rPr>
              <a:t>aceptando</a:t>
            </a:r>
            <a:r>
              <a:rPr lang="es-CO" dirty="0">
                <a:solidFill>
                  <a:srgbClr val="9900FF"/>
                </a:solidFill>
              </a:rPr>
              <a:t>)  </a:t>
            </a:r>
            <a:endParaRPr lang="es-CO" dirty="0" smtClean="0">
              <a:solidFill>
                <a:srgbClr val="9900FF"/>
              </a:solidFill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rgbClr val="9900FF"/>
                </a:solidFill>
              </a:rPr>
              <a:t> </a:t>
            </a:r>
            <a:r>
              <a:rPr lang="es-CO" dirty="0" err="1">
                <a:solidFill>
                  <a:srgbClr val="9900FF"/>
                </a:solidFill>
              </a:rPr>
              <a:t>Begin</a:t>
            </a:r>
            <a:r>
              <a:rPr lang="es-CO" dirty="0">
                <a:solidFill>
                  <a:srgbClr val="9900FF"/>
                </a:solidFill>
              </a:rPr>
              <a:t> – </a:t>
            </a:r>
            <a:r>
              <a:rPr lang="es-CO" dirty="0" err="1">
                <a:solidFill>
                  <a:srgbClr val="9900FF"/>
                </a:solidFill>
              </a:rPr>
              <a:t>Beginning</a:t>
            </a:r>
            <a:r>
              <a:rPr lang="es-CO" dirty="0">
                <a:solidFill>
                  <a:srgbClr val="9900FF"/>
                </a:solidFill>
              </a:rPr>
              <a:t> (empezar – </a:t>
            </a:r>
            <a:r>
              <a:rPr lang="es-CO" dirty="0" smtClean="0">
                <a:solidFill>
                  <a:srgbClr val="9900FF"/>
                </a:solidFill>
              </a:rPr>
              <a:t>empezando</a:t>
            </a:r>
          </a:p>
          <a:p>
            <a:pPr marL="0" indent="0" algn="ctr">
              <a:buNone/>
            </a:pPr>
            <a:r>
              <a:rPr lang="es-CO" dirty="0">
                <a:solidFill>
                  <a:srgbClr val="339933"/>
                </a:solidFill>
              </a:rPr>
              <a:t>Cancel – </a:t>
            </a:r>
            <a:r>
              <a:rPr lang="es-CO" dirty="0" err="1">
                <a:solidFill>
                  <a:srgbClr val="339933"/>
                </a:solidFill>
              </a:rPr>
              <a:t>Cancelling</a:t>
            </a:r>
            <a:r>
              <a:rPr lang="es-CO" dirty="0">
                <a:solidFill>
                  <a:srgbClr val="339933"/>
                </a:solidFill>
              </a:rPr>
              <a:t> (cancelar – cancelando)  </a:t>
            </a:r>
            <a:endParaRPr lang="es-CO" dirty="0" smtClean="0">
              <a:solidFill>
                <a:srgbClr val="339933"/>
              </a:solidFill>
            </a:endParaRPr>
          </a:p>
          <a:p>
            <a:pPr marL="0" indent="0" algn="ctr">
              <a:buNone/>
            </a:pPr>
            <a:r>
              <a:rPr lang="es-CO" dirty="0" err="1" smtClean="0">
                <a:solidFill>
                  <a:srgbClr val="339933"/>
                </a:solidFill>
              </a:rPr>
              <a:t>Impel</a:t>
            </a:r>
            <a:r>
              <a:rPr lang="es-CO" dirty="0">
                <a:solidFill>
                  <a:srgbClr val="339933"/>
                </a:solidFill>
              </a:rPr>
              <a:t> – </a:t>
            </a:r>
            <a:r>
              <a:rPr lang="es-CO" dirty="0" err="1">
                <a:solidFill>
                  <a:srgbClr val="339933"/>
                </a:solidFill>
              </a:rPr>
              <a:t>Impelling</a:t>
            </a:r>
            <a:r>
              <a:rPr lang="es-CO" dirty="0">
                <a:solidFill>
                  <a:srgbClr val="339933"/>
                </a:solidFill>
              </a:rPr>
              <a:t> (impulsar – impulsando)</a:t>
            </a:r>
          </a:p>
        </p:txBody>
      </p:sp>
      <p:pic>
        <p:nvPicPr>
          <p:cNvPr id="4" name="3 Imagen" descr="http://www.dibujosparapintar.com/archivos/man_navidad_copo_nieve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395" y="692696"/>
            <a:ext cx="1005005" cy="1014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t3.gstatic.com/images?q=tbn:ANd9GcQWuyz2_1bT0gKjUjBaTeeJmxZ_a_q0wmVArs1rpBwpD-mYlOh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225" y="5503118"/>
            <a:ext cx="1676194" cy="104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http://4.bp.blogspot.com/-95dq_JgOe9E/TnzOom0bRBI/AAAAAAAAL-s/O5FZWWNeemc/s1600/sentado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48880"/>
            <a:ext cx="1072077" cy="1389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http://static.conmishijos.com/pictures/posts/14000/14123-4-dibujos-pastores-portal-de-bele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507120"/>
            <a:ext cx="1008112" cy="1231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http://www.fotosimagenes.org/imagenes/nike-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23" y="4625211"/>
            <a:ext cx="790965" cy="548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8 Imagen" descr="http://us.123rf.com/400wm/400/400/wavebreakmediamicro/wavebreakmediamicro1210/wavebreakmediamicro121001085/15592620-runner-empezando-a-correr-la-carrer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49" y="5445223"/>
            <a:ext cx="792087" cy="942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http://t0.gstatic.com/images?q=tbn:ANd9GcRUiiLaVuZU1GWeMCna42BaYU704gk3jCrFCM_UFI_rLaoI7N2GGA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675362"/>
            <a:ext cx="1592957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 descr="http://t0.gstatic.com/images?q=tbn:ANd9GcRRjIzNL3ED5--_JpMqiINPhnxk6UkWbXJnJVcdInd1lEX02bRH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42" y="836712"/>
            <a:ext cx="1238250" cy="1116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s-CO" dirty="0">
                <a:solidFill>
                  <a:srgbClr val="00B0F0"/>
                </a:solidFill>
              </a:rPr>
              <a:t>Lie – </a:t>
            </a:r>
            <a:r>
              <a:rPr lang="es-CO" dirty="0" err="1" smtClean="0">
                <a:solidFill>
                  <a:srgbClr val="00B0F0"/>
                </a:solidFill>
              </a:rPr>
              <a:t>Lying</a:t>
            </a:r>
            <a:r>
              <a:rPr lang="es-CO" dirty="0">
                <a:solidFill>
                  <a:srgbClr val="00B0F0"/>
                </a:solidFill>
              </a:rPr>
              <a:t> (mentir – mintiendo</a:t>
            </a:r>
            <a:r>
              <a:rPr lang="es-CO" dirty="0" smtClean="0">
                <a:solidFill>
                  <a:srgbClr val="00B0F0"/>
                </a:solidFill>
              </a:rPr>
              <a:t>)</a:t>
            </a:r>
          </a:p>
          <a:p>
            <a:endParaRPr lang="es-CO" dirty="0">
              <a:solidFill>
                <a:srgbClr val="00B0F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75435"/>
              </p:ext>
            </p:extLst>
          </p:nvPr>
        </p:nvGraphicFramePr>
        <p:xfrm>
          <a:off x="833437" y="1556796"/>
          <a:ext cx="7477125" cy="3969450"/>
        </p:xfrm>
        <a:graphic>
          <a:graphicData uri="http://schemas.openxmlformats.org/drawingml/2006/table">
            <a:tbl>
              <a:tblPr/>
              <a:tblGrid>
                <a:gridCol w="3576016"/>
                <a:gridCol w="3901109"/>
              </a:tblGrid>
              <a:tr h="4410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s-CO" b="1">
                          <a:solidFill>
                            <a:srgbClr val="339966"/>
                          </a:solidFill>
                          <a:effectLst/>
                          <a:latin typeface="inherit"/>
                        </a:rPr>
                        <a:t>Time Expressions</a:t>
                      </a:r>
                      <a:endParaRPr lang="es-CO" b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1050">
                <a:tc>
                  <a:txBody>
                    <a:bodyPr/>
                    <a:lstStyle/>
                    <a:p>
                      <a:pPr algn="ctr" fontAlgn="base"/>
                      <a:r>
                        <a:rPr lang="es-CO" b="1">
                          <a:solidFill>
                            <a:srgbClr val="8D5BA4"/>
                          </a:solidFill>
                          <a:effectLst/>
                          <a:latin typeface="inherit"/>
                        </a:rPr>
                        <a:t>English</a:t>
                      </a:r>
                      <a:endParaRPr lang="es-CO" b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CO" b="1">
                          <a:solidFill>
                            <a:srgbClr val="8D5BA4"/>
                          </a:solidFill>
                          <a:effectLst/>
                          <a:latin typeface="inherit"/>
                        </a:rPr>
                        <a:t>Spanish</a:t>
                      </a:r>
                      <a:endParaRPr lang="es-CO" b="0">
                        <a:effectLst/>
                        <a:latin typeface="inherit"/>
                      </a:endParaRP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At the moment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En este momento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Now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Ahora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Today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Hoy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This week/month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Esta semana/ mes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Tomorrow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Mañana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Next week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La siguiente semana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50">
                <a:tc>
                  <a:txBody>
                    <a:bodyPr/>
                    <a:lstStyle/>
                    <a:p>
                      <a:pPr algn="l" fontAlgn="base"/>
                      <a:r>
                        <a:rPr lang="es-CO" b="0">
                          <a:effectLst/>
                          <a:latin typeface="inherit"/>
                        </a:rPr>
                        <a:t>Currently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CO" b="0" dirty="0">
                          <a:effectLst/>
                          <a:latin typeface="inherit"/>
                        </a:rPr>
                        <a:t>Actualmente</a:t>
                      </a:r>
                    </a:p>
                  </a:txBody>
                  <a:tcPr marL="28575" marR="28575" marT="47625" marB="476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7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 fontAlgn="base"/>
            <a:r>
              <a:rPr lang="es-CO" b="1" dirty="0">
                <a:solidFill>
                  <a:srgbClr val="00B0F0"/>
                </a:solidFill>
              </a:rPr>
              <a:t>Oraciones Afirmativas </a:t>
            </a:r>
            <a:r>
              <a:rPr lang="es-CO" dirty="0">
                <a:solidFill>
                  <a:srgbClr val="00B0F0"/>
                </a:solidFill>
              </a:rPr>
              <a:t>(Am, </a:t>
            </a:r>
            <a:r>
              <a:rPr lang="es-CO" dirty="0" err="1">
                <a:solidFill>
                  <a:srgbClr val="00B0F0"/>
                </a:solidFill>
              </a:rPr>
              <a:t>is</a:t>
            </a:r>
            <a:r>
              <a:rPr lang="es-CO" dirty="0">
                <a:solidFill>
                  <a:srgbClr val="00B0F0"/>
                </a:solidFill>
              </a:rPr>
              <a:t> are)</a:t>
            </a:r>
            <a:r>
              <a:rPr lang="es-CO" b="1" dirty="0">
                <a:solidFill>
                  <a:srgbClr val="00B0F0"/>
                </a:solidFill>
              </a:rPr>
              <a:t> </a:t>
            </a:r>
            <a:endParaRPr lang="es-CO" dirty="0">
              <a:solidFill>
                <a:srgbClr val="00B0F0"/>
              </a:solidFill>
            </a:endParaRPr>
          </a:p>
          <a:p>
            <a:pPr fontAlgn="base"/>
            <a:r>
              <a:rPr lang="es-CO" dirty="0"/>
              <a:t>Pronombre/sujeto + </a:t>
            </a:r>
            <a:r>
              <a:rPr lang="es-CO" dirty="0" smtClean="0"/>
              <a:t>“</a:t>
            </a:r>
            <a:r>
              <a:rPr lang="es-CO" dirty="0" err="1"/>
              <a:t>To</a:t>
            </a:r>
            <a:r>
              <a:rPr lang="es-CO" dirty="0"/>
              <a:t> be” + Verbo-</a:t>
            </a:r>
            <a:r>
              <a:rPr lang="es-CO" dirty="0" err="1"/>
              <a:t>ing</a:t>
            </a:r>
            <a:r>
              <a:rPr lang="es-CO" dirty="0"/>
              <a:t> + Complemento + Expresión de tiempo</a:t>
            </a:r>
          </a:p>
          <a:p>
            <a:pPr fontAlgn="base"/>
            <a:r>
              <a:rPr lang="es-CO" b="1" dirty="0">
                <a:solidFill>
                  <a:srgbClr val="FF0000"/>
                </a:solidFill>
              </a:rPr>
              <a:t>Oraciones Negativas </a:t>
            </a:r>
            <a:r>
              <a:rPr lang="es-CO" dirty="0">
                <a:solidFill>
                  <a:srgbClr val="FF0000"/>
                </a:solidFill>
              </a:rPr>
              <a:t>(Am </a:t>
            </a:r>
            <a:r>
              <a:rPr lang="es-CO" dirty="0" err="1">
                <a:solidFill>
                  <a:srgbClr val="FF0000"/>
                </a:solidFill>
              </a:rPr>
              <a:t>not</a:t>
            </a:r>
            <a:r>
              <a:rPr lang="es-CO" dirty="0">
                <a:solidFill>
                  <a:srgbClr val="FF0000"/>
                </a:solidFill>
              </a:rPr>
              <a:t>, </a:t>
            </a:r>
            <a:r>
              <a:rPr lang="es-CO" dirty="0" err="1">
                <a:solidFill>
                  <a:srgbClr val="FF0000"/>
                </a:solidFill>
              </a:rPr>
              <a:t>isn´t</a:t>
            </a:r>
            <a:r>
              <a:rPr lang="es-CO" dirty="0">
                <a:solidFill>
                  <a:srgbClr val="FF0000"/>
                </a:solidFill>
              </a:rPr>
              <a:t>, </a:t>
            </a:r>
            <a:r>
              <a:rPr lang="es-CO" dirty="0" err="1">
                <a:solidFill>
                  <a:srgbClr val="FF0000"/>
                </a:solidFill>
              </a:rPr>
              <a:t>aren´t</a:t>
            </a:r>
            <a:r>
              <a:rPr lang="es-CO" dirty="0">
                <a:solidFill>
                  <a:srgbClr val="FF0000"/>
                </a:solidFill>
              </a:rPr>
              <a:t>)</a:t>
            </a:r>
            <a:r>
              <a:rPr lang="es-CO" b="1" dirty="0">
                <a:solidFill>
                  <a:srgbClr val="FF0000"/>
                </a:solidFill>
              </a:rPr>
              <a:t> </a:t>
            </a:r>
            <a:endParaRPr lang="es-CO" dirty="0">
              <a:solidFill>
                <a:srgbClr val="FF0000"/>
              </a:solidFill>
            </a:endParaRPr>
          </a:p>
          <a:p>
            <a:pPr fontAlgn="base"/>
            <a:r>
              <a:rPr lang="es-CO" dirty="0"/>
              <a:t>Pronombre/ sujeto + </a:t>
            </a:r>
            <a:r>
              <a:rPr lang="es-CO" dirty="0" smtClean="0"/>
              <a:t>“</a:t>
            </a:r>
            <a:r>
              <a:rPr lang="es-CO" dirty="0" err="1"/>
              <a:t>To</a:t>
            </a:r>
            <a:r>
              <a:rPr lang="es-CO" dirty="0"/>
              <a:t> be” – </a:t>
            </a:r>
            <a:r>
              <a:rPr lang="es-CO" dirty="0" err="1"/>
              <a:t>not</a:t>
            </a:r>
            <a:r>
              <a:rPr lang="es-CO" dirty="0"/>
              <a:t> + Verbo </a:t>
            </a:r>
            <a:r>
              <a:rPr lang="es-CO" dirty="0" err="1"/>
              <a:t>ing</a:t>
            </a:r>
            <a:r>
              <a:rPr lang="es-CO" dirty="0"/>
              <a:t>+ Complemento+ Expresión de tiempo</a:t>
            </a:r>
          </a:p>
          <a:p>
            <a:pPr fontAlgn="base"/>
            <a:r>
              <a:rPr lang="es-CO" b="1" dirty="0">
                <a:solidFill>
                  <a:srgbClr val="339933"/>
                </a:solidFill>
              </a:rPr>
              <a:t>Oraciones Interrogativas</a:t>
            </a:r>
            <a:endParaRPr lang="es-CO" dirty="0">
              <a:solidFill>
                <a:srgbClr val="339933"/>
              </a:solidFill>
            </a:endParaRPr>
          </a:p>
          <a:p>
            <a:pPr fontAlgn="base"/>
            <a:r>
              <a:rPr lang="es-CO" dirty="0" smtClean="0"/>
              <a:t>“</a:t>
            </a:r>
            <a:r>
              <a:rPr lang="es-CO" dirty="0" err="1"/>
              <a:t>To</a:t>
            </a:r>
            <a:r>
              <a:rPr lang="es-CO" dirty="0"/>
              <a:t> be” + Pronombre/ sujeto + Verbo-</a:t>
            </a:r>
            <a:r>
              <a:rPr lang="es-CO" dirty="0" err="1"/>
              <a:t>ing</a:t>
            </a:r>
            <a:r>
              <a:rPr lang="es-CO" dirty="0"/>
              <a:t> + Complemento + Expresión de Tiempo + 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86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smtClean="0"/>
              <a:t>Examples:</a:t>
            </a:r>
            <a:endParaRPr lang="en-US" b="1" dirty="0"/>
          </a:p>
          <a:p>
            <a:pPr fontAlgn="base"/>
            <a:r>
              <a:rPr lang="en-US" b="1" dirty="0" err="1" smtClean="0">
                <a:solidFill>
                  <a:srgbClr val="00B0F0"/>
                </a:solidFill>
              </a:rPr>
              <a:t>Afirmativa</a:t>
            </a:r>
            <a:endParaRPr lang="en-US" dirty="0">
              <a:solidFill>
                <a:srgbClr val="00B0F0"/>
              </a:solidFill>
            </a:endParaRPr>
          </a:p>
          <a:p>
            <a:pPr fontAlgn="base"/>
            <a:r>
              <a:rPr lang="en-US" dirty="0"/>
              <a:t>Kelly is eating in her home at the moment.</a:t>
            </a:r>
          </a:p>
          <a:p>
            <a:pPr fontAlgn="base"/>
            <a:r>
              <a:rPr lang="en-US" b="1" dirty="0" err="1">
                <a:solidFill>
                  <a:srgbClr val="FF0000"/>
                </a:solidFill>
              </a:rPr>
              <a:t>Negativa</a:t>
            </a:r>
            <a:endParaRPr lang="en-US" dirty="0">
              <a:solidFill>
                <a:srgbClr val="FF0000"/>
              </a:solidFill>
            </a:endParaRPr>
          </a:p>
          <a:p>
            <a:pPr fontAlgn="base"/>
            <a:r>
              <a:rPr lang="en-US" dirty="0"/>
              <a:t>Kelly is not eating in her home at the moment.</a:t>
            </a:r>
          </a:p>
          <a:p>
            <a:pPr fontAlgn="base"/>
            <a:r>
              <a:rPr lang="en-US" b="1" dirty="0" err="1">
                <a:solidFill>
                  <a:srgbClr val="339933"/>
                </a:solidFill>
              </a:rPr>
              <a:t>Interrogativa</a:t>
            </a:r>
            <a:endParaRPr lang="en-US" dirty="0">
              <a:solidFill>
                <a:srgbClr val="339933"/>
              </a:solidFill>
            </a:endParaRPr>
          </a:p>
          <a:p>
            <a:pPr fontAlgn="base"/>
            <a:r>
              <a:rPr lang="en-US" dirty="0"/>
              <a:t>Is Kelly eating in her home at the moment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u="sng" dirty="0" smtClean="0">
                <a:hlinkClick r:id="rId2"/>
              </a:rPr>
              <a:t>http://bibliotecadeinvestigaciones.wordpress.com/ingles/presente-progresivo/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8824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116</Words>
  <Application>Microsoft Office PowerPoint</Application>
  <PresentationFormat>Presentación en pantalla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 PROGRESSIVE</vt:lpstr>
      <vt:lpstr>Formas del verbo “To be”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PROGRESIVO</dc:title>
  <dc:creator>estudiante</dc:creator>
  <cp:lastModifiedBy>estudiante</cp:lastModifiedBy>
  <cp:revision>30</cp:revision>
  <dcterms:created xsi:type="dcterms:W3CDTF">2013-09-03T23:31:26Z</dcterms:created>
  <dcterms:modified xsi:type="dcterms:W3CDTF">2013-09-04T00:39:08Z</dcterms:modified>
</cp:coreProperties>
</file>